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6" r:id="rId5"/>
    <p:sldId id="273" r:id="rId6"/>
    <p:sldId id="272" r:id="rId7"/>
    <p:sldId id="261" r:id="rId8"/>
    <p:sldId id="274" r:id="rId9"/>
    <p:sldId id="264" r:id="rId10"/>
    <p:sldId id="270" r:id="rId11"/>
    <p:sldId id="27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8057-172E-41F8-B3F9-78C34074F48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F11F-CB8C-4F8B-8FFE-8B1A83A8FB9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8057-172E-41F8-B3F9-78C34074F48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F11F-CB8C-4F8B-8FFE-8B1A83A8F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8057-172E-41F8-B3F9-78C34074F48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F11F-CB8C-4F8B-8FFE-8B1A83A8F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8057-172E-41F8-B3F9-78C34074F48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F11F-CB8C-4F8B-8FFE-8B1A83A8F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8057-172E-41F8-B3F9-78C34074F48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F11F-CB8C-4F8B-8FFE-8B1A83A8FB9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8057-172E-41F8-B3F9-78C34074F48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F11F-CB8C-4F8B-8FFE-8B1A83A8F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8057-172E-41F8-B3F9-78C34074F48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F11F-CB8C-4F8B-8FFE-8B1A83A8FB9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8057-172E-41F8-B3F9-78C34074F48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F11F-CB8C-4F8B-8FFE-8B1A83A8F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8057-172E-41F8-B3F9-78C34074F48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F11F-CB8C-4F8B-8FFE-8B1A83A8F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8057-172E-41F8-B3F9-78C34074F48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F11F-CB8C-4F8B-8FFE-8B1A83A8FB9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8057-172E-41F8-B3F9-78C34074F48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F11F-CB8C-4F8B-8FFE-8B1A83A8F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C768057-172E-41F8-B3F9-78C34074F48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F36F11F-CB8C-4F8B-8FFE-8B1A83A8FB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981200"/>
            <a:ext cx="7467600" cy="1204306"/>
          </a:xfrm>
        </p:spPr>
        <p:txBody>
          <a:bodyPr/>
          <a:lstStyle/>
          <a:p>
            <a:r>
              <a:rPr lang="en-US" sz="4000" dirty="0" smtClean="0"/>
              <a:t>Internal Mass </a:t>
            </a:r>
            <a:r>
              <a:rPr lang="en-US" sz="4000" dirty="0" smtClean="0"/>
              <a:t>Migration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2296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westward movement of people after the Civil War</a:t>
            </a:r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i="1" dirty="0" smtClean="0"/>
              <a:t>(</a:t>
            </a:r>
            <a:r>
              <a:rPr lang="en-US" i="1" dirty="0"/>
              <a:t>Why do people migrate</a:t>
            </a:r>
            <a:r>
              <a:rPr lang="en-US" i="1" dirty="0" smtClean="0"/>
              <a:t>?)</a:t>
            </a:r>
            <a:r>
              <a:rPr lang="en-US" i="1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990600"/>
          </a:xfrm>
        </p:spPr>
        <p:txBody>
          <a:bodyPr/>
          <a:lstStyle/>
          <a:p>
            <a:r>
              <a:rPr lang="en-US" dirty="0" smtClean="0"/>
              <a:t>Ranchers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57150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Did not raise cattle on the Great Plains in the early 1800s because…</a:t>
            </a:r>
            <a:endParaRPr lang="en-US" sz="2800" dirty="0"/>
          </a:p>
          <a:p>
            <a:pPr lvl="1"/>
            <a:r>
              <a:rPr lang="en-US" b="0" dirty="0" smtClean="0"/>
              <a:t>There </a:t>
            </a:r>
            <a:r>
              <a:rPr lang="en-US" b="0" dirty="0" smtClean="0"/>
              <a:t>was </a:t>
            </a:r>
            <a:r>
              <a:rPr lang="en-US" b="0" i="1" dirty="0" smtClean="0"/>
              <a:t>not enough </a:t>
            </a:r>
            <a:r>
              <a:rPr lang="en-US" b="0" i="1" dirty="0" smtClean="0">
                <a:solidFill>
                  <a:srgbClr val="0070C0"/>
                </a:solidFill>
              </a:rPr>
              <a:t>water</a:t>
            </a:r>
            <a:r>
              <a:rPr lang="en-US" b="0" i="1" dirty="0" smtClean="0"/>
              <a:t> </a:t>
            </a:r>
            <a:r>
              <a:rPr lang="en-US" b="0" dirty="0" smtClean="0"/>
              <a:t>for the </a:t>
            </a:r>
            <a:r>
              <a:rPr lang="en-US" b="0" dirty="0" smtClean="0"/>
              <a:t>cattle</a:t>
            </a:r>
          </a:p>
          <a:p>
            <a:pPr lvl="1"/>
            <a:r>
              <a:rPr lang="en-US" b="0" i="1" dirty="0" smtClean="0">
                <a:solidFill>
                  <a:srgbClr val="0070C0"/>
                </a:solidFill>
              </a:rPr>
              <a:t>Railroads </a:t>
            </a:r>
            <a:r>
              <a:rPr lang="en-US" b="0" i="1" dirty="0" smtClean="0"/>
              <a:t>were not expansive enough </a:t>
            </a:r>
            <a:r>
              <a:rPr lang="en-US" b="0" dirty="0" smtClean="0"/>
              <a:t>to make transportation to eastern markets </a:t>
            </a:r>
            <a:r>
              <a:rPr lang="en-US" b="0" dirty="0" smtClean="0"/>
              <a:t>easy</a:t>
            </a:r>
          </a:p>
          <a:p>
            <a:pPr lvl="1"/>
            <a:endParaRPr lang="en-US" dirty="0"/>
          </a:p>
          <a:p>
            <a:r>
              <a:rPr lang="en-US" b="0" dirty="0" smtClean="0"/>
              <a:t>The Texas Longhorn could survive on the Great Plains, opened up the west to ranchers </a:t>
            </a:r>
            <a:endParaRPr lang="en-US" b="0" dirty="0"/>
          </a:p>
        </p:txBody>
      </p:sp>
      <p:pic>
        <p:nvPicPr>
          <p:cNvPr id="6" name="Picture 2" descr="http://www.thecattlesite.com/breeds/contents/Texas%20Longhor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960" y="4495800"/>
            <a:ext cx="3646040" cy="216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encrypted-tbn0.gstatic.com/images?q=tbn:ANd9GcRRmgmD9zDOe3m52cpnVjYUqBMsTtnQeQtuvgV0acVwTAO72u-TG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14" y="4876800"/>
            <a:ext cx="2933186" cy="178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c/c4/Cowboy19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72650"/>
            <a:ext cx="3066148" cy="311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93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 smtClean="0"/>
              <a:t>Farmers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5334000" cy="4876800"/>
          </a:xfrm>
        </p:spPr>
        <p:txBody>
          <a:bodyPr/>
          <a:lstStyle/>
          <a:p>
            <a:r>
              <a:rPr lang="en-US" dirty="0" smtClean="0"/>
              <a:t>Built their own </a:t>
            </a:r>
            <a:r>
              <a:rPr lang="en-US" b="1" dirty="0" smtClean="0">
                <a:solidFill>
                  <a:srgbClr val="0070C0"/>
                </a:solidFill>
              </a:rPr>
              <a:t>homesteads </a:t>
            </a:r>
          </a:p>
          <a:p>
            <a:endParaRPr lang="en-US" dirty="0"/>
          </a:p>
          <a:p>
            <a:r>
              <a:rPr lang="en-US" dirty="0" smtClean="0"/>
              <a:t>Grew wheat using a technique called “</a:t>
            </a:r>
            <a:r>
              <a:rPr lang="en-US" b="1" dirty="0" smtClean="0">
                <a:solidFill>
                  <a:srgbClr val="0070C0"/>
                </a:solidFill>
              </a:rPr>
              <a:t>dry farming</a:t>
            </a:r>
            <a:r>
              <a:rPr lang="en-US" dirty="0" smtClean="0"/>
              <a:t>” which </a:t>
            </a:r>
            <a:r>
              <a:rPr lang="en-US" u="sng" dirty="0" smtClean="0"/>
              <a:t>did not require much water </a:t>
            </a:r>
            <a:r>
              <a:rPr lang="en-US" sz="1600" i="1" dirty="0" smtClean="0"/>
              <a:t>(no irrigation necessary)</a:t>
            </a:r>
          </a:p>
          <a:p>
            <a:endParaRPr lang="en-US" dirty="0"/>
          </a:p>
          <a:p>
            <a:r>
              <a:rPr lang="en-US" dirty="0" smtClean="0"/>
              <a:t>Risked losing everything to </a:t>
            </a:r>
            <a:r>
              <a:rPr lang="en-US" dirty="0" smtClean="0">
                <a:solidFill>
                  <a:srgbClr val="0070C0"/>
                </a:solidFill>
              </a:rPr>
              <a:t>drought</a:t>
            </a:r>
          </a:p>
          <a:p>
            <a:endParaRPr lang="en-US" dirty="0"/>
          </a:p>
          <a:p>
            <a:r>
              <a:rPr lang="en-US" dirty="0" smtClean="0"/>
              <a:t>Used </a:t>
            </a:r>
            <a:r>
              <a:rPr lang="en-US" b="1" dirty="0" smtClean="0">
                <a:solidFill>
                  <a:srgbClr val="0070C0"/>
                </a:solidFill>
              </a:rPr>
              <a:t>railroads</a:t>
            </a:r>
            <a:r>
              <a:rPr lang="en-US" dirty="0" smtClean="0"/>
              <a:t> to ship their harvest to eastern markets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http://www.rootsweb.ancestry.com/~necherry/negro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80" y="4833669"/>
            <a:ext cx="3640220" cy="194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0/0a/Hultstrand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80" y="457201"/>
            <a:ext cx="364021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fasttrackteaching.com/burns/Unit_2_Westward/Reaper_harvesting_wheat_dbloc_s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80" y="2819400"/>
            <a:ext cx="3640219" cy="201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73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9144000" cy="3852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dirty="0" smtClean="0">
                <a:solidFill>
                  <a:srgbClr val="002060"/>
                </a:solidFill>
              </a:rPr>
              <a:t>The discovery of valuable minerals in the west </a:t>
            </a:r>
          </a:p>
          <a:p>
            <a:pPr marL="0" indent="0" algn="ctr">
              <a:buNone/>
            </a:pPr>
            <a:r>
              <a:rPr lang="en-US" sz="2800" b="0" dirty="0" smtClean="0"/>
              <a:t>+</a:t>
            </a:r>
          </a:p>
          <a:p>
            <a:pPr marL="0" indent="0">
              <a:buNone/>
            </a:pPr>
            <a:r>
              <a:rPr lang="en-US" sz="2800" b="0" dirty="0" smtClean="0">
                <a:solidFill>
                  <a:srgbClr val="C00000"/>
                </a:solidFill>
              </a:rPr>
              <a:t>The boost in food production (beef</a:t>
            </a:r>
            <a:r>
              <a:rPr lang="en-US" sz="2800" b="0" dirty="0" smtClean="0">
                <a:solidFill>
                  <a:srgbClr val="C00000"/>
                </a:solidFill>
              </a:rPr>
              <a:t>, wheat, </a:t>
            </a:r>
            <a:r>
              <a:rPr lang="en-US" sz="2800" b="0" dirty="0" smtClean="0">
                <a:solidFill>
                  <a:srgbClr val="C00000"/>
                </a:solidFill>
              </a:rPr>
              <a:t>etc.) in the west which could be shipped east on trains </a:t>
            </a:r>
          </a:p>
          <a:p>
            <a:pPr marL="0" indent="0" algn="ctr">
              <a:buNone/>
            </a:pPr>
            <a:r>
              <a:rPr lang="en-US" sz="2800" b="0" dirty="0" smtClean="0"/>
              <a:t>=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Mass migration </a:t>
            </a:r>
            <a:r>
              <a:rPr lang="en-US" sz="2800" b="0" dirty="0" smtClean="0">
                <a:solidFill>
                  <a:schemeClr val="accent4">
                    <a:lumMod val="75000"/>
                  </a:schemeClr>
                </a:solidFill>
              </a:rPr>
              <a:t>out west to be </a:t>
            </a:r>
            <a:r>
              <a:rPr lang="en-US" sz="2800" b="0" u="sng" dirty="0" smtClean="0">
                <a:solidFill>
                  <a:schemeClr val="accent4">
                    <a:lumMod val="75000"/>
                  </a:schemeClr>
                </a:solidFill>
              </a:rPr>
              <a:t>ranchers</a:t>
            </a:r>
            <a:r>
              <a:rPr lang="en-US" sz="2800" b="0" dirty="0" smtClean="0">
                <a:solidFill>
                  <a:schemeClr val="accent4">
                    <a:lumMod val="75000"/>
                  </a:schemeClr>
                </a:solidFill>
              </a:rPr>
              <a:t> or </a:t>
            </a:r>
            <a:r>
              <a:rPr lang="en-US" sz="2800" b="0" u="sng" dirty="0" smtClean="0">
                <a:solidFill>
                  <a:schemeClr val="accent4">
                    <a:lumMod val="75000"/>
                  </a:schemeClr>
                </a:solidFill>
              </a:rPr>
              <a:t>miners</a:t>
            </a:r>
            <a:r>
              <a:rPr lang="en-US" sz="2800" b="0" dirty="0" smtClean="0">
                <a:solidFill>
                  <a:schemeClr val="accent4">
                    <a:lumMod val="75000"/>
                  </a:schemeClr>
                </a:solidFill>
              </a:rPr>
              <a:t> or </a:t>
            </a:r>
            <a:r>
              <a:rPr lang="en-US" sz="2800" b="0" u="sng" dirty="0" smtClean="0">
                <a:solidFill>
                  <a:schemeClr val="accent4">
                    <a:lumMod val="75000"/>
                  </a:schemeClr>
                </a:solidFill>
              </a:rPr>
              <a:t>farmers</a:t>
            </a:r>
            <a:r>
              <a:rPr lang="en-US" sz="2800" b="0" dirty="0" smtClean="0">
                <a:solidFill>
                  <a:schemeClr val="accent4">
                    <a:lumMod val="75000"/>
                  </a:schemeClr>
                </a:solidFill>
              </a:rPr>
              <a:t> and mass migration to cities to work in factories </a:t>
            </a:r>
            <a:endParaRPr lang="en-US" sz="2800" b="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“Boom Towns”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/>
              <a:t>A community which expands very rapidly</a:t>
            </a:r>
            <a:endParaRPr lang="en-US" sz="2800" b="0" dirty="0"/>
          </a:p>
        </p:txBody>
      </p:sp>
      <p:pic>
        <p:nvPicPr>
          <p:cNvPr id="1026" name="Picture 2" descr="http://middle.usm.k12.wi.us/faculty/taft/Unit5/westwebquest/boomtowns/hous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5999"/>
            <a:ext cx="5562600" cy="377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0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dornsife.usc.edu/americanindian/images/mapUSsettlement1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68" y="377730"/>
            <a:ext cx="8810303" cy="579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0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" y="181356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Railroads, 1861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railroads.unl.edu/maps/map1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-76200"/>
            <a:ext cx="5867400" cy="68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atinamericanstudies.org/19-century/railroads-18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9" y="228600"/>
            <a:ext cx="8938591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59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ttp://upload.wikimedia.org/wikipedia/commons/thumb/e/e1/69workmen.jpg/800px-69work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1" y="2640"/>
            <a:ext cx="9244876" cy="685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3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mcdc-maps.missouri.edu/totalpop1790-2010/images/1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776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1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etc.usf.edu/maps/pages/7400/7493/74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45382"/>
            <a:ext cx="7924800" cy="690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7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sz="4800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Why do railroads matter?</a:t>
            </a:r>
            <a:endParaRPr lang="en-US" sz="4800" u="sng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9296400" cy="57150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sz="3600" b="1" dirty="0" smtClean="0">
                <a:latin typeface="Aparajita" panose="020B0604020202020204" pitchFamily="34" charset="0"/>
                <a:ea typeface="Arial Unicode MS" pitchFamily="34" charset="-128"/>
                <a:cs typeface="Aparajita" panose="020B0604020202020204" pitchFamily="34" charset="0"/>
              </a:rPr>
              <a:t>What purpose do railroads serve?</a:t>
            </a:r>
          </a:p>
          <a:p>
            <a:pPr marL="274320" lvl="1" indent="0"/>
            <a:r>
              <a:rPr lang="en-US" sz="3200" dirty="0" smtClean="0">
                <a:latin typeface="Aparajita" panose="020B0604020202020204" pitchFamily="34" charset="0"/>
                <a:ea typeface="Arial Unicode MS" pitchFamily="34" charset="-128"/>
                <a:cs typeface="Aparajita" panose="020B0604020202020204" pitchFamily="34" charset="0"/>
              </a:rPr>
              <a:t>They facilitate the movement of goods and people</a:t>
            </a:r>
          </a:p>
          <a:p>
            <a:pPr marL="274320" lvl="1" indent="0">
              <a:buNone/>
            </a:pPr>
            <a:endParaRPr lang="en-US" sz="3200" b="0" dirty="0" smtClean="0">
              <a:latin typeface="Aparajita" panose="020B0604020202020204" pitchFamily="34" charset="0"/>
              <a:ea typeface="Arial Unicode MS" pitchFamily="34" charset="-128"/>
              <a:cs typeface="Aparajita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3600" b="1" dirty="0" smtClean="0">
                <a:latin typeface="Aparajita" panose="020B0604020202020204" pitchFamily="34" charset="0"/>
                <a:ea typeface="Arial Unicode MS" pitchFamily="34" charset="-128"/>
                <a:cs typeface="Aparajita" panose="020B0604020202020204" pitchFamily="34" charset="0"/>
              </a:rPr>
              <a:t>What does having more railroads enable you to do?</a:t>
            </a:r>
          </a:p>
          <a:p>
            <a:pPr marL="274320" lvl="1" indent="0"/>
            <a:r>
              <a:rPr lang="en-US" sz="3200" dirty="0">
                <a:latin typeface="Aparajita" panose="020B0604020202020204" pitchFamily="34" charset="0"/>
                <a:ea typeface="Arial Unicode MS" pitchFamily="34" charset="-128"/>
                <a:cs typeface="Aparajita" panose="020B0604020202020204" pitchFamily="34" charset="0"/>
              </a:rPr>
              <a:t>People can migrate in greater </a:t>
            </a:r>
            <a:r>
              <a:rPr lang="en-US" sz="3200" dirty="0" smtClean="0">
                <a:latin typeface="Aparajita" panose="020B0604020202020204" pitchFamily="34" charset="0"/>
                <a:ea typeface="Arial Unicode MS" pitchFamily="34" charset="-128"/>
                <a:cs typeface="Aparajita" panose="020B0604020202020204" pitchFamily="34" charset="0"/>
              </a:rPr>
              <a:t>numbers</a:t>
            </a:r>
            <a:endParaRPr lang="en-US" sz="3200" b="0" dirty="0" smtClean="0">
              <a:latin typeface="Aparajita" panose="020B0604020202020204" pitchFamily="34" charset="0"/>
              <a:ea typeface="Arial Unicode MS" pitchFamily="34" charset="-128"/>
              <a:cs typeface="Aparajita" panose="020B0604020202020204" pitchFamily="34" charset="0"/>
            </a:endParaRPr>
          </a:p>
          <a:p>
            <a:pPr marL="274320" lvl="1" indent="0"/>
            <a:r>
              <a:rPr lang="en-US" sz="3200" b="0" dirty="0" smtClean="0">
                <a:latin typeface="Aparajita" panose="020B0604020202020204" pitchFamily="34" charset="0"/>
                <a:ea typeface="Arial Unicode MS" pitchFamily="34" charset="-128"/>
                <a:cs typeface="Aparajita" panose="020B0604020202020204" pitchFamily="34" charset="0"/>
              </a:rPr>
              <a:t>Producers can </a:t>
            </a:r>
            <a:r>
              <a:rPr lang="en-US" sz="3200" b="0" u="sng" dirty="0" smtClean="0">
                <a:latin typeface="Aparajita" panose="020B0604020202020204" pitchFamily="34" charset="0"/>
                <a:ea typeface="Arial Unicode MS" pitchFamily="34" charset="-128"/>
                <a:cs typeface="Aparajita" panose="020B0604020202020204" pitchFamily="34" charset="0"/>
              </a:rPr>
              <a:t>reach new markets</a:t>
            </a:r>
          </a:p>
          <a:p>
            <a:pPr marL="274320" lvl="1" indent="0"/>
            <a:r>
              <a:rPr lang="en-US" sz="3200" b="0" dirty="0" smtClean="0">
                <a:latin typeface="Aparajita" panose="020B0604020202020204" pitchFamily="34" charset="0"/>
                <a:ea typeface="Arial Unicode MS" pitchFamily="34" charset="-128"/>
                <a:cs typeface="Aparajita" panose="020B0604020202020204" pitchFamily="34" charset="0"/>
              </a:rPr>
              <a:t>Far-flung towns can consume goods from far away</a:t>
            </a:r>
          </a:p>
          <a:p>
            <a:pPr marL="274320" lvl="1" indent="0">
              <a:buNone/>
            </a:pPr>
            <a:endParaRPr lang="en-US" sz="3200" b="0" dirty="0" smtClean="0">
              <a:latin typeface="Aparajita" panose="020B0604020202020204" pitchFamily="34" charset="0"/>
              <a:ea typeface="Arial Unicode MS" pitchFamily="34" charset="-128"/>
              <a:cs typeface="Aparajita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3600" b="1" dirty="0" smtClean="0">
                <a:latin typeface="Aparajita" panose="020B0604020202020204" pitchFamily="34" charset="0"/>
                <a:ea typeface="Arial Unicode MS" pitchFamily="34" charset="-128"/>
                <a:cs typeface="Aparajita" panose="020B0604020202020204" pitchFamily="34" charset="0"/>
              </a:rPr>
              <a:t>Who benefits from expanding rail </a:t>
            </a:r>
            <a:r>
              <a:rPr lang="en-US" sz="3600" b="1" dirty="0" smtClean="0">
                <a:latin typeface="Aparajita" panose="020B0604020202020204" pitchFamily="34" charset="0"/>
                <a:ea typeface="Arial Unicode MS" pitchFamily="34" charset="-128"/>
                <a:cs typeface="Aparajita" panose="020B0604020202020204" pitchFamily="34" charset="0"/>
              </a:rPr>
              <a:t>networks</a:t>
            </a:r>
            <a:r>
              <a:rPr lang="en-US" sz="3600" b="1" dirty="0" smtClean="0">
                <a:latin typeface="Aparajita" panose="020B0604020202020204" pitchFamily="34" charset="0"/>
                <a:ea typeface="Arial Unicode MS" pitchFamily="34" charset="-128"/>
                <a:cs typeface="Aparajita" panose="020B0604020202020204" pitchFamily="34" charset="0"/>
              </a:rPr>
              <a:t>?</a:t>
            </a:r>
          </a:p>
          <a:p>
            <a:pPr lvl="1"/>
            <a:r>
              <a:rPr lang="en-US" sz="3200" dirty="0" smtClean="0">
                <a:latin typeface="Aparajita" panose="020B0604020202020204" pitchFamily="34" charset="0"/>
                <a:ea typeface="Arial Unicode MS" pitchFamily="34" charset="-128"/>
                <a:cs typeface="Aparajita" panose="020B0604020202020204" pitchFamily="34" charset="0"/>
              </a:rPr>
              <a:t>Producers of goods</a:t>
            </a:r>
          </a:p>
          <a:p>
            <a:pPr lvl="1"/>
            <a:r>
              <a:rPr lang="en-US" sz="3200" dirty="0" smtClean="0">
                <a:latin typeface="Aparajita" panose="020B0604020202020204" pitchFamily="34" charset="0"/>
                <a:ea typeface="Arial Unicode MS" pitchFamily="34" charset="-128"/>
                <a:cs typeface="Aparajita" panose="020B0604020202020204" pitchFamily="34" charset="0"/>
              </a:rPr>
              <a:t>People who work for railroad companies</a:t>
            </a:r>
          </a:p>
          <a:p>
            <a:pPr lvl="1"/>
            <a:r>
              <a:rPr lang="en-US" sz="3200" dirty="0" smtClean="0">
                <a:latin typeface="Aparajita" panose="020B0604020202020204" pitchFamily="34" charset="0"/>
                <a:ea typeface="Arial Unicode MS" pitchFamily="34" charset="-128"/>
                <a:cs typeface="Aparajita" panose="020B0604020202020204" pitchFamily="34" charset="0"/>
              </a:rPr>
              <a:t>Migrants </a:t>
            </a:r>
            <a:endParaRPr lang="en-US" sz="3200" dirty="0">
              <a:latin typeface="Aparajita" panose="020B0604020202020204" pitchFamily="34" charset="0"/>
              <a:ea typeface="Arial Unicode MS" pitchFamily="34" charset="-128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7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990600"/>
          </a:xfrm>
        </p:spPr>
        <p:txBody>
          <a:bodyPr/>
          <a:lstStyle/>
          <a:p>
            <a:r>
              <a:rPr lang="en-US" dirty="0" smtClean="0"/>
              <a:t>So </a:t>
            </a:r>
            <a:r>
              <a:rPr lang="en-US" u="sng" dirty="0" smtClean="0"/>
              <a:t>who</a:t>
            </a:r>
            <a:r>
              <a:rPr lang="en-US" dirty="0" smtClean="0"/>
              <a:t> migrated westward?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525780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Prospectors</a:t>
            </a:r>
            <a:r>
              <a:rPr lang="en-US" dirty="0" smtClean="0"/>
              <a:t> (miners) looking for gold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Ranchers</a:t>
            </a:r>
            <a:r>
              <a:rPr lang="en-US" dirty="0" smtClean="0"/>
              <a:t> raising cattle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dirty="0" smtClean="0"/>
              <a:t>Farmers</a:t>
            </a:r>
            <a:r>
              <a:rPr lang="en-US" dirty="0" smtClean="0"/>
              <a:t> growing crops (mostly wheat)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Merchants</a:t>
            </a:r>
          </a:p>
          <a:p>
            <a:endParaRPr lang="en-US" dirty="0"/>
          </a:p>
        </p:txBody>
      </p:sp>
      <p:pic>
        <p:nvPicPr>
          <p:cNvPr id="4" name="Picture 4" descr="http://www.goldplexresources.com/_resources/images/Klondike%20Gold%20Ru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39850"/>
            <a:ext cx="1595968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revealnews.org/wp-content/uploads/2015/01/grazing1850-1024x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76" y="2971800"/>
            <a:ext cx="3327824" cy="207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home.iwichita.com/rh1/hold/av/avhist/wichita/man_pl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16366"/>
            <a:ext cx="2364159" cy="148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7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" y="457200"/>
            <a:ext cx="7520940" cy="548640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Klondike Gold Rush (1896-1899)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4551"/>
            <a:ext cx="5257800" cy="3579849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About </a:t>
            </a:r>
            <a:r>
              <a:rPr lang="en-US" sz="2400" dirty="0" smtClean="0"/>
              <a:t>100,000</a:t>
            </a:r>
            <a:r>
              <a:rPr lang="en-US" sz="2400" b="0" dirty="0" smtClean="0"/>
              <a:t> people attempted to reach the Klondike region to exploit its gold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Only </a:t>
            </a:r>
            <a:r>
              <a:rPr lang="en-US" sz="2400" dirty="0" smtClean="0"/>
              <a:t>30,000</a:t>
            </a:r>
            <a:r>
              <a:rPr lang="en-US" sz="2400" b="0" dirty="0" smtClean="0"/>
              <a:t> made it to the region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Only </a:t>
            </a:r>
            <a:r>
              <a:rPr lang="en-US" sz="2400" dirty="0" smtClean="0"/>
              <a:t>4,000 </a:t>
            </a:r>
            <a:r>
              <a:rPr lang="en-US" sz="2400" b="0" dirty="0" smtClean="0"/>
              <a:t>actually found any gold</a:t>
            </a:r>
            <a:endParaRPr lang="en-US" sz="2400" b="0" dirty="0"/>
          </a:p>
        </p:txBody>
      </p:sp>
      <p:pic>
        <p:nvPicPr>
          <p:cNvPr id="2050" name="Picture 2" descr="http://gondolaproject.com/wp-content/uploads/2011/04/klondike-gold-ru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90849"/>
            <a:ext cx="3810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oldplexresources.com/_resources/images/Klondike%20Gold%20Ru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52" y="4114800"/>
            <a:ext cx="2058148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f.juggle-images.com/fit/white/600x600/wg-klondike-gold-rush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"/>
            <a:ext cx="3213100" cy="211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80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3430</TotalTime>
  <Words>296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Internal Mass Migration</vt:lpstr>
      <vt:lpstr>PowerPoint Presentation</vt:lpstr>
      <vt:lpstr>Railroads, 1861</vt:lpstr>
      <vt:lpstr>PowerPoint Presentation</vt:lpstr>
      <vt:lpstr>PowerPoint Presentation</vt:lpstr>
      <vt:lpstr>PowerPoint Presentation</vt:lpstr>
      <vt:lpstr>Why do railroads matter?</vt:lpstr>
      <vt:lpstr>So who migrated westward?</vt:lpstr>
      <vt:lpstr>Klondike Gold Rush (1896-1899)</vt:lpstr>
      <vt:lpstr>Ranchers</vt:lpstr>
      <vt:lpstr>Farmers </vt:lpstr>
      <vt:lpstr>Big picture</vt:lpstr>
      <vt:lpstr>“Boom Towns”</vt:lpstr>
    </vt:vector>
  </TitlesOfParts>
  <Company>Quincy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Before and after the war</dc:title>
  <dc:creator>JAMES IKEDA</dc:creator>
  <cp:lastModifiedBy>JAMES IKEDA</cp:lastModifiedBy>
  <cp:revision>22</cp:revision>
  <dcterms:created xsi:type="dcterms:W3CDTF">2012-10-09T12:14:58Z</dcterms:created>
  <dcterms:modified xsi:type="dcterms:W3CDTF">2015-10-05T15:13:09Z</dcterms:modified>
</cp:coreProperties>
</file>